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9" r:id="rId2"/>
    <p:sldId id="282" r:id="rId3"/>
    <p:sldId id="313" r:id="rId4"/>
    <p:sldId id="317" r:id="rId5"/>
    <p:sldId id="312" r:id="rId6"/>
    <p:sldId id="319" r:id="rId7"/>
    <p:sldId id="324" r:id="rId8"/>
    <p:sldId id="281" r:id="rId9"/>
    <p:sldId id="293" r:id="rId10"/>
    <p:sldId id="283" r:id="rId11"/>
    <p:sldId id="318" r:id="rId12"/>
    <p:sldId id="314" r:id="rId13"/>
    <p:sldId id="276" r:id="rId14"/>
    <p:sldId id="292" r:id="rId15"/>
    <p:sldId id="315" r:id="rId16"/>
    <p:sldId id="320" r:id="rId17"/>
    <p:sldId id="321" r:id="rId18"/>
    <p:sldId id="273" r:id="rId19"/>
    <p:sldId id="309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die Murphy" initials="EM" lastIdx="1" clrIdx="0">
    <p:extLst>
      <p:ext uri="{19B8F6BF-5375-455C-9EA6-DF929625EA0E}">
        <p15:presenceInfo xmlns:p15="http://schemas.microsoft.com/office/powerpoint/2012/main" userId="5d6d6a3f98681b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0A539C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7"/>
    <p:restoredTop sz="89314"/>
  </p:normalViewPr>
  <p:slideViewPr>
    <p:cSldViewPr snapToGrid="0" snapToObjects="1">
      <p:cViewPr>
        <p:scale>
          <a:sx n="42" d="100"/>
          <a:sy n="42" d="100"/>
        </p:scale>
        <p:origin x="3368" y="1264"/>
      </p:cViewPr>
      <p:guideLst/>
    </p:cSldViewPr>
  </p:slideViewPr>
  <p:outlineViewPr>
    <p:cViewPr>
      <p:scale>
        <a:sx n="33" d="100"/>
        <a:sy n="33" d="100"/>
      </p:scale>
      <p:origin x="0" y="-301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7B45C1-3F6E-BF47-B601-E64AF64FFE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F0060-8EFC-6843-8C3D-7CD603058E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AD7CD-E74D-6644-BA58-34022D5FB753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5206D-EE05-7D47-94BF-33A72C0361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C0E23-EDF6-074D-8340-3CDF65B0EB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24A5-44A9-F947-B809-8D0544AB7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0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73671-9AA8-684B-A346-5954ED3C9198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C010A-481B-6946-82F9-D8CC2E80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6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Said origin is not moving and angular velocity is constant so it reduces to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8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27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42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89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88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63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142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8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2380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3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1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116 cm diameter for rotating tables</a:t>
            </a:r>
          </a:p>
          <a:p>
            <a:r>
              <a:rPr lang="en-US" dirty="0"/>
              <a:t>Hover puck diameter - 9 cm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98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27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75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16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C010A-481B-6946-82F9-D8CC2E8029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0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A953-07CE-7D47-8250-D668D5BD8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9776E-4427-D44F-8265-9A4D36404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87CB-99C2-4046-84CD-E3284332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Edward Murphy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BC8B1-304F-3A43-AA64-400BBC1B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Profiling a Laser Beam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51A74-3978-234C-9127-DB3007BE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60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9B24-6918-CF4A-BBED-B33F73A4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F19593-9B2D-3644-BB7C-8DB01767E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53248-3F5D-E043-9949-470A6338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Edward Murphy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0B74-8FE9-8D4A-9F89-1C90E0CE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Profiling a Laser Beam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35E0-8473-9B41-8DEE-7A8D29F4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22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2BD11C-992F-0548-B2DC-8B29C20A1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01BEA-D160-3746-AE5E-A96776D43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53B0B-D098-8E47-888B-12D87EE5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Edward Murphy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58D15-306A-3944-99E2-598A4BE7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Profiling a Laser Beam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AE625-3451-3949-9FBA-90BE9AAC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9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387C-79A2-A640-9210-CA3AFBC4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2C88-458D-0A4E-8D7E-5030EC78F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828DF-9D5F-E946-AA4D-67DB1D27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Edward Murphy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330CC-7D21-8F4B-8860-873C2BE5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Profiling a Laser Beam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A304E-CFE8-9544-A872-5F839129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F870-419D-7941-AF08-EFC28F8D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848EE-AF99-344A-B96C-ED3B16B24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CB2DD-AB75-6046-B5D7-965B23EBB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Edward Murphy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5143B-2BE7-164B-8A27-62156383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Profiling a Laser Beam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F6B40-E4E2-0643-804F-C5731F523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AE5F-CA3A-E444-AD7F-1590FC9B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2C40D-033E-1A4E-AC51-458654E31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D2616-44BC-6A4D-8707-3CC9BE084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0530D-7407-3744-A9EE-93E4DEA0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Edward Murphy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643FA-E455-A449-9917-6F65412E5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Profiling a Laser Beam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1C520-3079-BE44-8968-82F56677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41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0009-EAB3-5D41-A8B5-1363C19A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5DDC8-43FF-834C-9614-13EF7159F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5B097-B45D-7B41-B115-2B437C152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613297-85EF-484E-AD71-FCE5901AD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1A3ED-1933-7C4C-9E3C-58EE616DC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C741D-CE63-8041-8447-7A28BEBDF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Edward Murphy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685AE5-34CA-C049-8C30-78B4C78B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Profiling a Laser Beam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892B8F-CF3B-1148-B9E6-A688C66D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9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71F9-7994-E240-9F79-80F00B8F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D6D5B-CDF7-B54B-9B8F-2F784C04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Edward Murphy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398D4-0238-0949-A67D-1F6130A3A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Profiling a Laser Beam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B5F8-E764-F04C-B47E-A388A8CE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0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CE3EE8-A1C7-1A49-8B9D-927C953E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Edward Murphy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6DDF8-D724-F142-9A53-57CC6DDB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Profiling a Laser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D9601-4E5D-F044-99FC-191C38A4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4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0F4C-2E48-BD4C-A101-52168D2E5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FED1-422E-B646-8A25-2232DDD77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A4220-C592-2E4D-8FA9-CC5066996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D9882-8571-014C-A7DD-3CDDF5C3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Edward Murphy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FACD4-6B2F-6647-9855-60D7CAD4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Profiling a Laser Beam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0470E-D9C9-A942-A121-DB10D4057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0C66-DF75-5846-B813-7753760B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AEDCA-98E5-9E41-B7AD-000783C0D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3F15D-30D2-004E-A944-2FDCB19FC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CDAAE-0A7C-2142-89AF-4EF22D2D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Edward Murphy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23EFD-3DAF-D744-BB4A-967E3753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Profiling a Laser Beam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417BF-6FE0-3047-90D6-297634B7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2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62AB70-1DE0-7244-B1C2-7C9A07DBF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A057E-B96A-1145-A8F9-3B4881BDE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B1149-BD38-5440-AF85-3F2434762F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Edward Murphy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4E6E9-101A-1C4E-B330-289A8BB5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Profiling a Laser Beam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22518-79A4-1E4E-B430-2C2BCB4D7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6109F-DB82-D045-A4B9-057F3455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36D44-603C-384E-808C-6252C60F1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224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Motion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in 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Different Reference Frames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2F9B9-0E64-3341-93E0-EE182A7A3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9844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sz="4800" b="1" dirty="0"/>
              <a:t>Edward Murphy</a:t>
            </a:r>
          </a:p>
          <a:p>
            <a:r>
              <a:rPr lang="en-US" sz="4800" b="1" dirty="0"/>
              <a:t>Ian Costley</a:t>
            </a:r>
          </a:p>
          <a:p>
            <a:r>
              <a:rPr lang="en-US" sz="4800" b="1" dirty="0"/>
              <a:t>May 4, 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6D745B-01D5-224D-9DC9-6F1625B3B2BB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74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Data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082E44A-FECC-9441-9BA0-F2A657AB7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600" dirty="0"/>
                  <a:t>Fit a frictionless pseudo force model to NIRF data</a:t>
                </a:r>
              </a:p>
              <a:p>
                <a:r>
                  <a:rPr lang="en-US" sz="3600" dirty="0"/>
                  <a:t>Obtain best fit parameters: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3600" dirty="0"/>
              </a:p>
              <a:p>
                <a:r>
                  <a:rPr lang="en-US" sz="3600" dirty="0"/>
                  <a:t>Compare best fit parameters with IRF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082E44A-FECC-9441-9BA0-F2A657AB7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8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800" smtClean="0"/>
              <a:t>10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1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552963" y="2626346"/>
                <a:ext cx="8006231" cy="508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63" y="2626346"/>
                <a:ext cx="8006231" cy="508024"/>
              </a:xfrm>
              <a:prstGeom prst="rect">
                <a:avLst/>
              </a:prstGeom>
              <a:blipFill>
                <a:blip r:embed="rId3"/>
                <a:stretch>
                  <a:fillRect l="-158" t="-17073" r="-1268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19681" y="3343192"/>
                <a:ext cx="8181838" cy="3552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Theory Model: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Acceleration in Rotating Frame (NIRF)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	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800" dirty="0"/>
                  <a:t>   = Acceleration in Non-Rotating Frame (IRF)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Acceleration of Moving Origin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	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800" dirty="0"/>
                  <a:t>  = Angular Velocity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	</a:t>
                </a:r>
                <a:r>
                  <a:rPr lang="en-US" sz="2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dirty="0"/>
                  <a:t>   =  Position in Rotating Frame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2800" dirty="0"/>
                  <a:t> = Velocity in Rotation Frame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681" y="3343192"/>
                <a:ext cx="8181838" cy="3552960"/>
              </a:xfrm>
              <a:prstGeom prst="rect">
                <a:avLst/>
              </a:prstGeom>
              <a:blipFill>
                <a:blip r:embed="rId4"/>
                <a:stretch>
                  <a:fillRect l="-1395" t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E0DDF-B88A-1545-915B-B277ED74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800" smtClean="0"/>
              <a:t>11</a:t>
            </a:fld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969EF-E80B-6847-9258-7E1C59F0247A}"/>
              </a:ext>
            </a:extLst>
          </p:cNvPr>
          <p:cNvSpPr txBox="1"/>
          <p:nvPr/>
        </p:nvSpPr>
        <p:spPr>
          <a:xfrm>
            <a:off x="10178143" y="2210462"/>
            <a:ext cx="201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Coriolis Force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D2AA4395-E59A-D843-91CF-F3C737E5DD8B}"/>
              </a:ext>
            </a:extLst>
          </p:cNvPr>
          <p:cNvSpPr txBox="1"/>
          <p:nvPr/>
        </p:nvSpPr>
        <p:spPr>
          <a:xfrm>
            <a:off x="7512310" y="1918652"/>
            <a:ext cx="2033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Centrifugal Force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745C3F-014B-C242-9973-56EB8FF29953}"/>
              </a:ext>
            </a:extLst>
          </p:cNvPr>
          <p:cNvGrpSpPr/>
          <p:nvPr/>
        </p:nvGrpSpPr>
        <p:grpSpPr>
          <a:xfrm>
            <a:off x="407339" y="3134370"/>
            <a:ext cx="4105201" cy="3325090"/>
            <a:chOff x="227147" y="2999054"/>
            <a:chExt cx="4105201" cy="3325090"/>
          </a:xfrm>
        </p:grpSpPr>
        <p:sp>
          <p:nvSpPr>
            <p:cNvPr id="21" name="Google Shape;203;p23">
              <a:extLst>
                <a:ext uri="{FF2B5EF4-FFF2-40B4-BE49-F238E27FC236}">
                  <a16:creationId xmlns:a16="http://schemas.microsoft.com/office/drawing/2014/main" id="{21AE194E-4DB8-F940-A64E-FA35155D9F26}"/>
                </a:ext>
              </a:extLst>
            </p:cNvPr>
            <p:cNvSpPr/>
            <p:nvPr/>
          </p:nvSpPr>
          <p:spPr>
            <a:xfrm>
              <a:off x="227147" y="2999054"/>
              <a:ext cx="3325090" cy="332509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11;p23">
              <a:extLst>
                <a:ext uri="{FF2B5EF4-FFF2-40B4-BE49-F238E27FC236}">
                  <a16:creationId xmlns:a16="http://schemas.microsoft.com/office/drawing/2014/main" id="{3D944F53-1063-3749-8E5B-59775D91D13A}"/>
                </a:ext>
              </a:extLst>
            </p:cNvPr>
            <p:cNvSpPr/>
            <p:nvPr/>
          </p:nvSpPr>
          <p:spPr>
            <a:xfrm>
              <a:off x="2658903" y="4717500"/>
              <a:ext cx="429491" cy="429491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" name="Google Shape;212;p23">
              <a:extLst>
                <a:ext uri="{FF2B5EF4-FFF2-40B4-BE49-F238E27FC236}">
                  <a16:creationId xmlns:a16="http://schemas.microsoft.com/office/drawing/2014/main" id="{820676DD-FC97-2C40-8F91-AF0CAADAFA28}"/>
                </a:ext>
              </a:extLst>
            </p:cNvPr>
            <p:cNvCxnSpPr>
              <a:stCxn id="22" idx="1"/>
            </p:cNvCxnSpPr>
            <p:nvPr/>
          </p:nvCxnSpPr>
          <p:spPr>
            <a:xfrm rot="10800000">
              <a:off x="2421800" y="4468398"/>
              <a:ext cx="300000" cy="312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" name="Google Shape;213;p23">
              <a:extLst>
                <a:ext uri="{FF2B5EF4-FFF2-40B4-BE49-F238E27FC236}">
                  <a16:creationId xmlns:a16="http://schemas.microsoft.com/office/drawing/2014/main" id="{3480B20A-57D4-E34B-9A35-9C0A561BA7EB}"/>
                </a:ext>
              </a:extLst>
            </p:cNvPr>
            <p:cNvCxnSpPr>
              <a:stCxn id="22" idx="3"/>
            </p:cNvCxnSpPr>
            <p:nvPr/>
          </p:nvCxnSpPr>
          <p:spPr>
            <a:xfrm flipH="1">
              <a:off x="2370200" y="5084093"/>
              <a:ext cx="351600" cy="380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5" name="Google Shape;214;p23">
              <a:extLst>
                <a:ext uri="{FF2B5EF4-FFF2-40B4-BE49-F238E27FC236}">
                  <a16:creationId xmlns:a16="http://schemas.microsoft.com/office/drawing/2014/main" id="{4C0B1FE8-0D46-0B46-B27C-8CD3FFB1ECA0}"/>
                </a:ext>
              </a:extLst>
            </p:cNvPr>
            <p:cNvSpPr/>
            <p:nvPr/>
          </p:nvSpPr>
          <p:spPr>
            <a:xfrm rot="2643162">
              <a:off x="1696521" y="4394335"/>
              <a:ext cx="522899" cy="64633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307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6" name="Google Shape;215;p23">
              <a:extLst>
                <a:ext uri="{FF2B5EF4-FFF2-40B4-BE49-F238E27FC236}">
                  <a16:creationId xmlns:a16="http://schemas.microsoft.com/office/drawing/2014/main" id="{B59E98EA-7BCD-4A47-8E93-0FFFADF33C9F}"/>
                </a:ext>
              </a:extLst>
            </p:cNvPr>
            <p:cNvSpPr txBox="1"/>
            <p:nvPr/>
          </p:nvSpPr>
          <p:spPr>
            <a:xfrm>
              <a:off x="2153244" y="3993591"/>
              <a:ext cx="785611" cy="46166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7" name="Google Shape;216;p23">
              <a:extLst>
                <a:ext uri="{FF2B5EF4-FFF2-40B4-BE49-F238E27FC236}">
                  <a16:creationId xmlns:a16="http://schemas.microsoft.com/office/drawing/2014/main" id="{ABB86731-5A19-5349-BD71-7E6876CBCFF1}"/>
                </a:ext>
              </a:extLst>
            </p:cNvPr>
            <p:cNvSpPr txBox="1"/>
            <p:nvPr/>
          </p:nvSpPr>
          <p:spPr>
            <a:xfrm>
              <a:off x="1852476" y="5497015"/>
              <a:ext cx="785611" cy="46166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8" name="Google Shape;217;p23">
              <a:extLst>
                <a:ext uri="{FF2B5EF4-FFF2-40B4-BE49-F238E27FC236}">
                  <a16:creationId xmlns:a16="http://schemas.microsoft.com/office/drawing/2014/main" id="{0EFC59F7-8B0B-1945-8F13-8B12089A5FFB}"/>
                </a:ext>
              </a:extLst>
            </p:cNvPr>
            <p:cNvSpPr txBox="1"/>
            <p:nvPr/>
          </p:nvSpPr>
          <p:spPr>
            <a:xfrm>
              <a:off x="3546737" y="4932245"/>
              <a:ext cx="785611" cy="491288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r="-9521" b="-124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cxnSp>
          <p:nvCxnSpPr>
            <p:cNvPr id="29" name="Google Shape;218;p23">
              <a:extLst>
                <a:ext uri="{FF2B5EF4-FFF2-40B4-BE49-F238E27FC236}">
                  <a16:creationId xmlns:a16="http://schemas.microsoft.com/office/drawing/2014/main" id="{7FA020C8-F1A8-6344-B78D-EA1250214F2B}"/>
                </a:ext>
              </a:extLst>
            </p:cNvPr>
            <p:cNvCxnSpPr/>
            <p:nvPr/>
          </p:nvCxnSpPr>
          <p:spPr>
            <a:xfrm>
              <a:off x="2874202" y="4932798"/>
              <a:ext cx="672535" cy="214193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9633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638389" y="2959930"/>
                <a:ext cx="57154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−2(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32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89" y="2959930"/>
                <a:ext cx="5715411" cy="492443"/>
              </a:xfrm>
              <a:prstGeom prst="rect">
                <a:avLst/>
              </a:prstGeom>
              <a:blipFill>
                <a:blip r:embed="rId3"/>
                <a:stretch>
                  <a:fillRect l="-2000" r="-667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254002" y="3898070"/>
                <a:ext cx="818183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Theory Model: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Acceleration in Rotating Frame (NIRF)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	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800" dirty="0"/>
                  <a:t>   = Acceleration in Non-Rotating Frame (IRF)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	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sz="2800" dirty="0"/>
                  <a:t>  = Angular Velocity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	</a:t>
                </a:r>
                <a:r>
                  <a:rPr lang="en-US" sz="2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dirty="0"/>
                  <a:t>   = Position in Rotating Frame</a:t>
                </a:r>
              </a:p>
              <a:p>
                <a:pPr marL="809625" indent="-1206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2800" b="1" dirty="0"/>
                  <a:t> = </a:t>
                </a:r>
                <a:r>
                  <a:rPr lang="en-US" sz="2800" dirty="0"/>
                  <a:t>Velocity in Rotation Frame</a:t>
                </a:r>
                <a:r>
                  <a:rPr lang="en-US" sz="2800" b="1" dirty="0"/>
                  <a:t> 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002" y="3898070"/>
                <a:ext cx="8181838" cy="2677656"/>
              </a:xfrm>
              <a:prstGeom prst="rect">
                <a:avLst/>
              </a:prstGeom>
              <a:blipFill>
                <a:blip r:embed="rId4"/>
                <a:stretch>
                  <a:fillRect l="-1550" t="-2358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800" smtClean="0"/>
              <a:t>12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837969EF-E80B-6847-9258-7E1C59F0247A}"/>
              </a:ext>
            </a:extLst>
          </p:cNvPr>
          <p:cNvSpPr txBox="1"/>
          <p:nvPr/>
        </p:nvSpPr>
        <p:spPr>
          <a:xfrm>
            <a:off x="10276347" y="2041020"/>
            <a:ext cx="2013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Coriolis Force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819DBCD-C1D2-0B46-9E0F-A7559A83845D}"/>
              </a:ext>
            </a:extLst>
          </p:cNvPr>
          <p:cNvSpPr txBox="1"/>
          <p:nvPr/>
        </p:nvSpPr>
        <p:spPr>
          <a:xfrm>
            <a:off x="7198290" y="2061666"/>
            <a:ext cx="2033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Centrifugal Force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761A0A-5F2A-8D46-95F3-A67968889197}"/>
              </a:ext>
            </a:extLst>
          </p:cNvPr>
          <p:cNvGrpSpPr/>
          <p:nvPr/>
        </p:nvGrpSpPr>
        <p:grpSpPr>
          <a:xfrm>
            <a:off x="227147" y="2999054"/>
            <a:ext cx="4105201" cy="3325090"/>
            <a:chOff x="227147" y="2999054"/>
            <a:chExt cx="4105201" cy="3325090"/>
          </a:xfrm>
        </p:grpSpPr>
        <p:sp>
          <p:nvSpPr>
            <p:cNvPr id="12" name="Google Shape;203;p23">
              <a:extLst>
                <a:ext uri="{FF2B5EF4-FFF2-40B4-BE49-F238E27FC236}">
                  <a16:creationId xmlns:a16="http://schemas.microsoft.com/office/drawing/2014/main" id="{729FC0E8-E29D-A64E-A7A9-78E3E343F902}"/>
                </a:ext>
              </a:extLst>
            </p:cNvPr>
            <p:cNvSpPr/>
            <p:nvPr/>
          </p:nvSpPr>
          <p:spPr>
            <a:xfrm>
              <a:off x="227147" y="2999054"/>
              <a:ext cx="3325090" cy="332509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1;p23">
              <a:extLst>
                <a:ext uri="{FF2B5EF4-FFF2-40B4-BE49-F238E27FC236}">
                  <a16:creationId xmlns:a16="http://schemas.microsoft.com/office/drawing/2014/main" id="{90F48875-35E3-A841-9116-9AD1F51474AF}"/>
                </a:ext>
              </a:extLst>
            </p:cNvPr>
            <p:cNvSpPr/>
            <p:nvPr/>
          </p:nvSpPr>
          <p:spPr>
            <a:xfrm>
              <a:off x="2658903" y="4717500"/>
              <a:ext cx="429491" cy="429491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" name="Google Shape;212;p23">
              <a:extLst>
                <a:ext uri="{FF2B5EF4-FFF2-40B4-BE49-F238E27FC236}">
                  <a16:creationId xmlns:a16="http://schemas.microsoft.com/office/drawing/2014/main" id="{D5DE81BF-5AC0-6E43-A622-D12B329DBD37}"/>
                </a:ext>
              </a:extLst>
            </p:cNvPr>
            <p:cNvCxnSpPr>
              <a:stCxn id="13" idx="1"/>
            </p:cNvCxnSpPr>
            <p:nvPr/>
          </p:nvCxnSpPr>
          <p:spPr>
            <a:xfrm rot="10800000">
              <a:off x="2421800" y="4468398"/>
              <a:ext cx="300000" cy="312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" name="Google Shape;213;p23">
              <a:extLst>
                <a:ext uri="{FF2B5EF4-FFF2-40B4-BE49-F238E27FC236}">
                  <a16:creationId xmlns:a16="http://schemas.microsoft.com/office/drawing/2014/main" id="{F9BA4192-3575-B342-BE6A-42E17D8CEB27}"/>
                </a:ext>
              </a:extLst>
            </p:cNvPr>
            <p:cNvCxnSpPr>
              <a:stCxn id="13" idx="3"/>
            </p:cNvCxnSpPr>
            <p:nvPr/>
          </p:nvCxnSpPr>
          <p:spPr>
            <a:xfrm flipH="1">
              <a:off x="2370200" y="5084093"/>
              <a:ext cx="351600" cy="380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" name="Google Shape;214;p23">
              <a:extLst>
                <a:ext uri="{FF2B5EF4-FFF2-40B4-BE49-F238E27FC236}">
                  <a16:creationId xmlns:a16="http://schemas.microsoft.com/office/drawing/2014/main" id="{947A489A-6C02-FE40-B97F-6034F4731EEF}"/>
                </a:ext>
              </a:extLst>
            </p:cNvPr>
            <p:cNvSpPr/>
            <p:nvPr/>
          </p:nvSpPr>
          <p:spPr>
            <a:xfrm rot="2643162">
              <a:off x="1696521" y="4394335"/>
              <a:ext cx="522899" cy="64633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307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7" name="Google Shape;215;p23">
              <a:extLst>
                <a:ext uri="{FF2B5EF4-FFF2-40B4-BE49-F238E27FC236}">
                  <a16:creationId xmlns:a16="http://schemas.microsoft.com/office/drawing/2014/main" id="{A840D894-CB15-4D4D-A2F0-55B4B49F9A44}"/>
                </a:ext>
              </a:extLst>
            </p:cNvPr>
            <p:cNvSpPr txBox="1"/>
            <p:nvPr/>
          </p:nvSpPr>
          <p:spPr>
            <a:xfrm>
              <a:off x="2153244" y="3993591"/>
              <a:ext cx="785611" cy="46166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8" name="Google Shape;216;p23">
              <a:extLst>
                <a:ext uri="{FF2B5EF4-FFF2-40B4-BE49-F238E27FC236}">
                  <a16:creationId xmlns:a16="http://schemas.microsoft.com/office/drawing/2014/main" id="{6F6873E1-77E0-E043-915A-6A6EFC63B8A6}"/>
                </a:ext>
              </a:extLst>
            </p:cNvPr>
            <p:cNvSpPr txBox="1"/>
            <p:nvPr/>
          </p:nvSpPr>
          <p:spPr>
            <a:xfrm>
              <a:off x="1852476" y="5497015"/>
              <a:ext cx="785611" cy="46166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9" name="Google Shape;217;p23">
              <a:extLst>
                <a:ext uri="{FF2B5EF4-FFF2-40B4-BE49-F238E27FC236}">
                  <a16:creationId xmlns:a16="http://schemas.microsoft.com/office/drawing/2014/main" id="{2183BC2B-DC33-7846-8EB8-64C50EA0199B}"/>
                </a:ext>
              </a:extLst>
            </p:cNvPr>
            <p:cNvSpPr txBox="1"/>
            <p:nvPr/>
          </p:nvSpPr>
          <p:spPr>
            <a:xfrm>
              <a:off x="3546737" y="4932245"/>
              <a:ext cx="785611" cy="491288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r="-9521" b="-12498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cxnSp>
          <p:nvCxnSpPr>
            <p:cNvPr id="20" name="Google Shape;218;p23">
              <a:extLst>
                <a:ext uri="{FF2B5EF4-FFF2-40B4-BE49-F238E27FC236}">
                  <a16:creationId xmlns:a16="http://schemas.microsoft.com/office/drawing/2014/main" id="{1B7A1D21-BA1B-BE4A-A408-04D76D2C5447}"/>
                </a:ext>
              </a:extLst>
            </p:cNvPr>
            <p:cNvCxnSpPr/>
            <p:nvPr/>
          </p:nvCxnSpPr>
          <p:spPr>
            <a:xfrm>
              <a:off x="2874202" y="4932798"/>
              <a:ext cx="672535" cy="214193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5465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045482" y="2470843"/>
                <a:ext cx="6101035" cy="1409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𝐼𝑅𝐹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𝑁𝐼𝑅𝐹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83" y="5019159"/>
                <a:ext cx="3978955" cy="9702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41314" y="4337128"/>
            <a:ext cx="930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Translation of NIRF Velocity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600" smtClean="0"/>
              <a:t>13</a:t>
            </a:fld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45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3585"/>
          <a:stretch/>
        </p:blipFill>
        <p:spPr>
          <a:xfrm>
            <a:off x="5272391" y="1690688"/>
            <a:ext cx="6275962" cy="51673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Results: Trial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644" y="2276272"/>
                <a:ext cx="5505854" cy="201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Overall Trend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20% Increase and Decrease in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28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𝑵𝑰𝑹𝑭</m:t>
                        </m:r>
                      </m:sub>
                    </m:sSub>
                  </m:oMath>
                </a14:m>
                <a:r>
                  <a:rPr lang="en-US" sz="2800" b="1" dirty="0"/>
                  <a:t>= (2.514 ± 0.064)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𝒓𝒂𝒅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4" y="2276272"/>
                <a:ext cx="5505854" cy="2013821"/>
              </a:xfrm>
              <a:prstGeom prst="rect">
                <a:avLst/>
              </a:prstGeom>
              <a:blipFill rotWithShape="0">
                <a:blip r:embed="rId4"/>
                <a:stretch>
                  <a:fillRect l="-1993" t="-2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600" smtClean="0"/>
              <a:t>14</a:t>
            </a:fld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Results: Trial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2451370"/>
                <a:ext cx="5155660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𝑵𝑰𝑹𝑭</m:t>
                        </m:r>
                      </m:sub>
                    </m:sSub>
                  </m:oMath>
                </a14:m>
                <a:r>
                  <a:rPr lang="en-US" sz="3200" b="1" dirty="0"/>
                  <a:t>= (2.514 ± 0.064)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𝒓𝒂𝒅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1370"/>
                <a:ext cx="5155660" cy="808811"/>
              </a:xfrm>
              <a:prstGeom prst="rect">
                <a:avLst/>
              </a:prstGeom>
              <a:blipFill rotWithShape="0">
                <a:blip r:embed="rId3"/>
                <a:stretch>
                  <a:fillRect b="-1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98140" y="2420360"/>
                <a:ext cx="5155660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𝑰𝑹𝑭</m:t>
                        </m:r>
                      </m:sub>
                    </m:sSub>
                  </m:oMath>
                </a14:m>
                <a:r>
                  <a:rPr lang="en-US" sz="3200" b="1" dirty="0"/>
                  <a:t>= (</a:t>
                </a:r>
                <a:r>
                  <a:rPr lang="en-US" sz="3200" b="1"/>
                  <a:t>2.501 </a:t>
                </a:r>
                <a:r>
                  <a:rPr lang="en-US" sz="3200" b="1" dirty="0"/>
                  <a:t>± </a:t>
                </a:r>
                <a:r>
                  <a:rPr lang="en-US" sz="3200" b="1"/>
                  <a:t>0.057</a:t>
                </a:r>
                <a:r>
                  <a:rPr lang="en-US" sz="3200" b="1" dirty="0"/>
                  <a:t>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𝒓𝒂𝒅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40" y="2420360"/>
                <a:ext cx="5155660" cy="808811"/>
              </a:xfrm>
              <a:prstGeom prst="rect">
                <a:avLst/>
              </a:prstGeom>
              <a:blipFill rotWithShape="0">
                <a:blip r:embed="rId4"/>
                <a:stretch>
                  <a:fillRect b="-1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8200" y="4442297"/>
                <a:ext cx="5155660" cy="74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/>
                  <a:t>= (81.9 ± 6.1)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𝒄𝒎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42297"/>
                <a:ext cx="5155660" cy="749116"/>
              </a:xfrm>
              <a:prstGeom prst="rect">
                <a:avLst/>
              </a:prstGeom>
              <a:blipFill>
                <a:blip r:embed="rId5"/>
                <a:stretch>
                  <a:fillRect l="-246" t="-1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292174" y="4418202"/>
                <a:ext cx="5155660" cy="74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/>
                  <a:t>= (114.5 ± 1.4)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𝒄𝒎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174" y="4418202"/>
                <a:ext cx="5155660" cy="749116"/>
              </a:xfrm>
              <a:prstGeom prst="rect">
                <a:avLst/>
              </a:prstGeom>
              <a:blipFill>
                <a:blip r:embed="rId6"/>
                <a:stretch>
                  <a:fillRect t="-339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284051" y="5457218"/>
            <a:ext cx="347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Transformation to IRF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68373" y="5459405"/>
            <a:ext cx="3476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From IRF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600" smtClean="0"/>
              <a:t>15</a:t>
            </a:fld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77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49" y="1001948"/>
            <a:ext cx="5856051" cy="58560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Results: Trial Two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644" y="2276272"/>
                <a:ext cx="5505854" cy="2013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Overall Trend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20% Increase and Decrease in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𝑵𝑰𝑹𝑭</m:t>
                        </m:r>
                      </m:sub>
                    </m:sSub>
                  </m:oMath>
                </a14:m>
                <a:r>
                  <a:rPr lang="en-US" sz="2800" b="1" dirty="0"/>
                  <a:t>= (1.807 ± 0.062)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𝒓𝒂𝒅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4" y="2276272"/>
                <a:ext cx="5505854" cy="2013821"/>
              </a:xfrm>
              <a:prstGeom prst="rect">
                <a:avLst/>
              </a:prstGeom>
              <a:blipFill rotWithShape="0">
                <a:blip r:embed="rId4"/>
                <a:stretch>
                  <a:fillRect l="-1993" t="-2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600" smtClean="0"/>
              <a:t>16</a:t>
            </a:fld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97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Results: Trial Two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2451370"/>
                <a:ext cx="5155660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𝑵𝑰𝑹𝑭</m:t>
                        </m:r>
                      </m:sub>
                    </m:sSub>
                  </m:oMath>
                </a14:m>
                <a:r>
                  <a:rPr lang="en-US" sz="3200" b="1" dirty="0"/>
                  <a:t>= (1.807 ± 0.062)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𝒓𝒂𝒅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1370"/>
                <a:ext cx="5155660" cy="808811"/>
              </a:xfrm>
              <a:prstGeom prst="rect">
                <a:avLst/>
              </a:prstGeom>
              <a:blipFill rotWithShape="0">
                <a:blip r:embed="rId3"/>
                <a:stretch>
                  <a:fillRect b="-1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98140" y="2420360"/>
                <a:ext cx="5155660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𝑰𝑹𝑭</m:t>
                        </m:r>
                      </m:sub>
                    </m:sSub>
                  </m:oMath>
                </a14:m>
                <a:r>
                  <a:rPr lang="en-US" sz="3200" b="1" dirty="0"/>
                  <a:t>= (2.041 ± 0.045)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𝒓𝒂𝒅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40" y="2420360"/>
                <a:ext cx="5155660" cy="808811"/>
              </a:xfrm>
              <a:prstGeom prst="rect">
                <a:avLst/>
              </a:prstGeom>
              <a:blipFill rotWithShape="0">
                <a:blip r:embed="rId4"/>
                <a:stretch>
                  <a:fillRect b="-1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833683" y="4068751"/>
                <a:ext cx="5155660" cy="74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/>
                  <a:t>= (88.7 ± 1.5)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𝒄𝒎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683" y="4068751"/>
                <a:ext cx="5155660" cy="749116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678023" y="4040226"/>
                <a:ext cx="5155660" cy="74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/>
                  <a:t>= (74.7± 6.1)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𝒄𝒎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23" y="4040226"/>
                <a:ext cx="5155660" cy="749116"/>
              </a:xfrm>
              <a:prstGeom prst="rect">
                <a:avLst/>
              </a:prstGeom>
              <a:blipFill>
                <a:blip r:embed="rId6"/>
                <a:stretch>
                  <a:fillRect l="-246"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112540" y="5303313"/>
            <a:ext cx="286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From IRF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2937" y="5163067"/>
            <a:ext cx="3476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Transformation to IRF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600" smtClean="0"/>
              <a:t>17</a:t>
            </a:fld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0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5949" y="1001948"/>
            <a:ext cx="5856051" cy="585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8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 txBox="1">
            <a:spLocks noGrp="1"/>
          </p:cNvSpPr>
          <p:nvPr>
            <p:ph type="sldNum" idx="12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0"/>
          <p:cNvPicPr preferRelativeResize="0"/>
          <p:nvPr/>
        </p:nvPicPr>
        <p:blipFill rotWithShape="1">
          <a:blip r:embed="rId4">
            <a:alphaModFix/>
          </a:blip>
          <a:srcRect t="12998" b="3585"/>
          <a:stretch/>
        </p:blipFill>
        <p:spPr>
          <a:xfrm>
            <a:off x="145914" y="1787965"/>
            <a:ext cx="6050605" cy="4981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236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Possible Sources of Error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BE11DD-90E5-AC4E-92EC-0AAE2B753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Unleveled Rotating Platform</a:t>
            </a:r>
            <a:endParaRPr lang="en-US" sz="3600" dirty="0"/>
          </a:p>
          <a:p>
            <a:pPr lvl="0"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Vibrations in NIRF Camera</a:t>
            </a:r>
            <a:endParaRPr lang="en-US" sz="3600" dirty="0"/>
          </a:p>
          <a:p>
            <a:pPr lvl="0"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Uneven Surface</a:t>
            </a:r>
            <a:endParaRPr lang="en-US" sz="3600" dirty="0"/>
          </a:p>
          <a:p>
            <a:pPr lvl="0"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Parallax of Camera Lens</a:t>
            </a:r>
            <a:endParaRPr lang="en-US" sz="3600" dirty="0"/>
          </a:p>
          <a:p>
            <a:pPr lvl="0"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Uneven Weighting of Hockey Puck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600" smtClean="0"/>
              <a:t>19</a:t>
            </a:fld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87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836B23-FEB9-134F-833F-41D35E7B31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Same angular velocity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3200" dirty="0"/>
                  <a:t> in different reference frames</a:t>
                </a:r>
                <a:endParaRPr lang="en-US" sz="3600" dirty="0"/>
              </a:p>
              <a:p>
                <a:r>
                  <a:rPr lang="en-US" sz="3200" dirty="0"/>
                  <a:t>Rotating Reference Frame: Non-Inertial Reference Frame (NIRF)</a:t>
                </a:r>
                <a:endParaRPr lang="en-US" sz="3600" dirty="0"/>
              </a:p>
              <a:p>
                <a:r>
                  <a:rPr lang="en-US" sz="3200" dirty="0"/>
                  <a:t>Stationary Reference Frame: Inertial Reference Frame (IRF)</a:t>
                </a:r>
                <a:endParaRPr lang="en-US" sz="3600" dirty="0"/>
              </a:p>
              <a:p>
                <a:r>
                  <a:rPr lang="en-US" sz="3200" dirty="0"/>
                  <a:t>Fictitious/Pseudo Forces in NIRF</a:t>
                </a:r>
              </a:p>
              <a:p>
                <a:r>
                  <a:rPr lang="en-US" sz="3200" dirty="0"/>
                  <a:t>Astronomical measurements</a:t>
                </a:r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836B23-FEB9-134F-833F-41D35E7B31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800" smtClean="0"/>
              <a:t>2</a:t>
            </a:fld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2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8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see same angular velocities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IRF velocities should match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Theory and observed paths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956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Goal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836B23-FEB9-134F-833F-41D35E7B31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3900" dirty="0"/>
                  <a:t>Have a rotating and non-rotating frame of reference</a:t>
                </a:r>
              </a:p>
              <a:p>
                <a:r>
                  <a:rPr lang="en-US" sz="3900" dirty="0"/>
                  <a:t>Rotate at different angular velocities</a:t>
                </a:r>
              </a:p>
              <a:p>
                <a:r>
                  <a:rPr lang="en-US" sz="3900" dirty="0"/>
                  <a:t>Find angular velocity </a:t>
                </a:r>
                <a14:m>
                  <m:oMath xmlns:m="http://schemas.openxmlformats.org/officeDocument/2006/math">
                    <m:r>
                      <a:rPr lang="en-US" sz="39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3900" dirty="0"/>
                  <a:t> in different reference frames</a:t>
                </a:r>
              </a:p>
              <a:p>
                <a:r>
                  <a:rPr lang="en-US" sz="39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900" dirty="0"/>
                  <a:t> in IRF and NIRF, then:</a:t>
                </a:r>
              </a:p>
              <a:p>
                <a:pPr lvl="1"/>
                <a:r>
                  <a:rPr lang="en-US" sz="3900" dirty="0"/>
                  <a:t>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900" dirty="0"/>
                  <a:t> in NIRF to IRF</a:t>
                </a:r>
              </a:p>
              <a:p>
                <a:pPr lvl="1"/>
                <a:r>
                  <a:rPr lang="en-US" sz="3900" dirty="0"/>
                  <a:t>Compare transformed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900" dirty="0"/>
                  <a:t> and IRF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3900" dirty="0"/>
              </a:p>
              <a:p>
                <a:r>
                  <a:rPr lang="en-US" sz="3900" dirty="0"/>
                  <a:t>Compare NIRF theory and data paths</a:t>
                </a:r>
              </a:p>
              <a:p>
                <a:pPr marL="0" indent="0">
                  <a:buNone/>
                </a:pPr>
                <a:endParaRPr lang="en-US" sz="4800" dirty="0"/>
              </a:p>
              <a:p>
                <a:endParaRPr lang="en-US" sz="4800" dirty="0"/>
              </a:p>
              <a:p>
                <a:endParaRPr lang="en-US" sz="4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836B23-FEB9-134F-833F-41D35E7B31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8" t="-3801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800" smtClean="0"/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2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>
                <a:solidFill>
                  <a:schemeClr val="bg1"/>
                </a:solidFill>
                <a:latin typeface="+mn-lt"/>
              </a:rPr>
              <a:t>Setup</a:t>
            </a:r>
            <a:endParaRPr lang="en-US" sz="8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800" smtClean="0"/>
              <a:t>4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4D9DBCB-15F8-F040-9C21-8D13F37C9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35" y="277597"/>
            <a:ext cx="9695330" cy="74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5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Setup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E8B87A49-9F27-8943-B823-6B6496372F7E}"/>
              </a:ext>
            </a:extLst>
          </p:cNvPr>
          <p:cNvSpPr/>
          <p:nvPr/>
        </p:nvSpPr>
        <p:spPr>
          <a:xfrm rot="13778934">
            <a:off x="7016467" y="4312496"/>
            <a:ext cx="1051633" cy="135561"/>
          </a:xfrm>
          <a:prstGeom prst="rightArrow">
            <a:avLst/>
          </a:prstGeom>
          <a:solidFill>
            <a:schemeClr val="tx1"/>
          </a:solidFill>
          <a:ln w="3810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29">
            <a:extLst>
              <a:ext uri="{FF2B5EF4-FFF2-40B4-BE49-F238E27FC236}">
                <a16:creationId xmlns:a16="http://schemas.microsoft.com/office/drawing/2014/main" id="{885B2308-EC1D-0B48-AC33-22F544ADBE23}"/>
              </a:ext>
            </a:extLst>
          </p:cNvPr>
          <p:cNvGrpSpPr/>
          <p:nvPr/>
        </p:nvGrpSpPr>
        <p:grpSpPr>
          <a:xfrm>
            <a:off x="140853" y="1897275"/>
            <a:ext cx="4431147" cy="1077219"/>
            <a:chOff x="4572000" y="1872280"/>
            <a:chExt cx="3869834" cy="1077219"/>
          </a:xfrm>
        </p:grpSpPr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6812B4B4-AC32-2240-8465-E11235FC6BCE}"/>
                </a:ext>
              </a:extLst>
            </p:cNvPr>
            <p:cNvSpPr/>
            <p:nvPr/>
          </p:nvSpPr>
          <p:spPr>
            <a:xfrm>
              <a:off x="4572000" y="1917041"/>
              <a:ext cx="2937164" cy="103245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37">
              <a:extLst>
                <a:ext uri="{FF2B5EF4-FFF2-40B4-BE49-F238E27FC236}">
                  <a16:creationId xmlns:a16="http://schemas.microsoft.com/office/drawing/2014/main" id="{D945EAD9-D9E3-4943-98EA-24584DA133C6}"/>
                </a:ext>
              </a:extLst>
            </p:cNvPr>
            <p:cNvSpPr txBox="1"/>
            <p:nvPr/>
          </p:nvSpPr>
          <p:spPr>
            <a:xfrm>
              <a:off x="4836039" y="1872280"/>
              <a:ext cx="360579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NIRF Camera</a:t>
              </a:r>
            </a:p>
            <a:p>
              <a:r>
                <a:rPr lang="en-US" sz="3200" b="1" dirty="0"/>
                <a:t>View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C95D65-EC39-CA41-B652-81E72C8549BD}"/>
              </a:ext>
            </a:extLst>
          </p:cNvPr>
          <p:cNvSpPr txBox="1"/>
          <p:nvPr/>
        </p:nvSpPr>
        <p:spPr>
          <a:xfrm>
            <a:off x="1316183" y="4873377"/>
            <a:ext cx="238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Hover Puck</a:t>
            </a:r>
            <a:endParaRPr lang="en-US" sz="60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ADBC4F-B7C2-F444-96C8-DA19D383040D}"/>
              </a:ext>
            </a:extLst>
          </p:cNvPr>
          <p:cNvSpPr/>
          <p:nvPr/>
        </p:nvSpPr>
        <p:spPr>
          <a:xfrm>
            <a:off x="3838424" y="1788606"/>
            <a:ext cx="4477350" cy="447735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CD3A36-70EA-5545-A181-AFE9A74416A2}"/>
              </a:ext>
            </a:extLst>
          </p:cNvPr>
          <p:cNvSpPr/>
          <p:nvPr/>
        </p:nvSpPr>
        <p:spPr>
          <a:xfrm>
            <a:off x="4872333" y="4762141"/>
            <a:ext cx="772220" cy="7592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520DC0A-4852-6E43-AE9C-2AF41F0937B5}"/>
              </a:ext>
            </a:extLst>
          </p:cNvPr>
          <p:cNvSpPr/>
          <p:nvPr/>
        </p:nvSpPr>
        <p:spPr>
          <a:xfrm rot="20865138">
            <a:off x="3602040" y="5143014"/>
            <a:ext cx="1157555" cy="239971"/>
          </a:xfrm>
          <a:prstGeom prst="rightArrow">
            <a:avLst/>
          </a:prstGeom>
          <a:solidFill>
            <a:schemeClr val="tx1"/>
          </a:solidFill>
          <a:ln w="3810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0FC4A8-4E85-F14F-82A3-E4494FB5A59D}"/>
              </a:ext>
            </a:extLst>
          </p:cNvPr>
          <p:cNvSpPr txBox="1"/>
          <p:nvPr/>
        </p:nvSpPr>
        <p:spPr>
          <a:xfrm>
            <a:off x="8610600" y="1589499"/>
            <a:ext cx="31715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Rotating Table</a:t>
            </a:r>
            <a:endParaRPr lang="en-US" sz="6000" b="1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6B6E547-1487-4F42-944E-83AEC0696100}"/>
              </a:ext>
            </a:extLst>
          </p:cNvPr>
          <p:cNvSpPr/>
          <p:nvPr/>
        </p:nvSpPr>
        <p:spPr>
          <a:xfrm rot="9563790">
            <a:off x="7447843" y="2426171"/>
            <a:ext cx="1157555" cy="239971"/>
          </a:xfrm>
          <a:prstGeom prst="rightArrow">
            <a:avLst/>
          </a:prstGeom>
          <a:solidFill>
            <a:schemeClr val="tx1"/>
          </a:solidFill>
          <a:ln w="38100" cap="sq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42">
            <a:extLst>
              <a:ext uri="{FF2B5EF4-FFF2-40B4-BE49-F238E27FC236}">
                <a16:creationId xmlns:a16="http://schemas.microsoft.com/office/drawing/2014/main" id="{101D0F9C-312E-224D-B1F3-2F8582D2F55E}"/>
              </a:ext>
            </a:extLst>
          </p:cNvPr>
          <p:cNvGrpSpPr/>
          <p:nvPr/>
        </p:nvGrpSpPr>
        <p:grpSpPr>
          <a:xfrm>
            <a:off x="9175311" y="3383091"/>
            <a:ext cx="2906387" cy="2626216"/>
            <a:chOff x="9774709" y="1346930"/>
            <a:chExt cx="2906387" cy="2626216"/>
          </a:xfrm>
        </p:grpSpPr>
        <p:grpSp>
          <p:nvGrpSpPr>
            <p:cNvPr id="37" name="Group 51">
              <a:extLst>
                <a:ext uri="{FF2B5EF4-FFF2-40B4-BE49-F238E27FC236}">
                  <a16:creationId xmlns:a16="http://schemas.microsoft.com/office/drawing/2014/main" id="{D9A209F1-E936-554B-B2DB-7078DC22033E}"/>
                </a:ext>
              </a:extLst>
            </p:cNvPr>
            <p:cNvGrpSpPr/>
            <p:nvPr/>
          </p:nvGrpSpPr>
          <p:grpSpPr>
            <a:xfrm>
              <a:off x="9774709" y="1346930"/>
              <a:ext cx="2906387" cy="2626216"/>
              <a:chOff x="9409855" y="2327558"/>
              <a:chExt cx="2906387" cy="2626216"/>
            </a:xfrm>
          </p:grpSpPr>
          <p:sp>
            <p:nvSpPr>
              <p:cNvPr id="47" name="Quad Arrow 53">
                <a:extLst>
                  <a:ext uri="{FF2B5EF4-FFF2-40B4-BE49-F238E27FC236}">
                    <a16:creationId xmlns:a16="http://schemas.microsoft.com/office/drawing/2014/main" id="{07D96CAC-BC32-6647-A0D1-DEFE1F7F00A3}"/>
                  </a:ext>
                </a:extLst>
              </p:cNvPr>
              <p:cNvSpPr/>
              <p:nvPr/>
            </p:nvSpPr>
            <p:spPr>
              <a:xfrm>
                <a:off x="9409855" y="3158555"/>
                <a:ext cx="1847687" cy="1729929"/>
              </a:xfrm>
              <a:prstGeom prst="quadArrow">
                <a:avLst>
                  <a:gd name="adj1" fmla="val 5785"/>
                  <a:gd name="adj2" fmla="val 8324"/>
                  <a:gd name="adj3" fmla="val 1124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Circular Arrow 54">
                <a:extLst>
                  <a:ext uri="{FF2B5EF4-FFF2-40B4-BE49-F238E27FC236}">
                    <a16:creationId xmlns:a16="http://schemas.microsoft.com/office/drawing/2014/main" id="{DA83A51F-7D45-DD47-8107-B6D74BB393BF}"/>
                  </a:ext>
                </a:extLst>
              </p:cNvPr>
              <p:cNvSpPr/>
              <p:nvPr/>
            </p:nvSpPr>
            <p:spPr>
              <a:xfrm rot="1202644" flipH="1">
                <a:off x="9520768" y="3273971"/>
                <a:ext cx="1643304" cy="1679803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739987"/>
                  <a:gd name="adj5" fmla="val 18223"/>
                </a:avLst>
              </a:prstGeom>
              <a:solidFill>
                <a:srgbClr val="0A53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55">
                    <a:extLst>
                      <a:ext uri="{FF2B5EF4-FFF2-40B4-BE49-F238E27FC236}">
                        <a16:creationId xmlns:a16="http://schemas.microsoft.com/office/drawing/2014/main" id="{C60C89E0-58F5-FB40-9DF4-367BB57304B8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0886" y="3631566"/>
                    <a:ext cx="164535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4800" b="1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BDD641B-8DA0-A945-9994-A0AFED9113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70886" y="3631566"/>
                    <a:ext cx="1645356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56">
                    <a:extLst>
                      <a:ext uri="{FF2B5EF4-FFF2-40B4-BE49-F238E27FC236}">
                        <a16:creationId xmlns:a16="http://schemas.microsoft.com/office/drawing/2014/main" id="{8C2985C4-1C98-0C41-B295-924D2765E995}"/>
                      </a:ext>
                    </a:extLst>
                  </p:cNvPr>
                  <p:cNvSpPr txBox="1"/>
                  <p:nvPr/>
                </p:nvSpPr>
                <p:spPr>
                  <a:xfrm>
                    <a:off x="9519743" y="2327558"/>
                    <a:ext cx="164535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en-US" sz="48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D5F6C85-C40A-1A45-8190-F6761B1FE2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9743" y="2327558"/>
                    <a:ext cx="1645356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52">
                  <a:extLst>
                    <a:ext uri="{FF2B5EF4-FFF2-40B4-BE49-F238E27FC236}">
                      <a16:creationId xmlns:a16="http://schemas.microsoft.com/office/drawing/2014/main" id="{10F6B1D1-1C4B-614C-9D43-A20EBE9691BD}"/>
                    </a:ext>
                  </a:extLst>
                </p:cNvPr>
                <p:cNvSpPr txBox="1"/>
                <p:nvPr/>
              </p:nvSpPr>
              <p:spPr>
                <a:xfrm>
                  <a:off x="10494614" y="1975389"/>
                  <a:ext cx="164535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en-US" sz="48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347286D-973F-A746-A260-7151D8B34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4614" y="1975389"/>
                  <a:ext cx="1645356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7AA541E-89A0-D644-BB2D-BD68FEA2E739}"/>
                  </a:ext>
                </a:extLst>
              </p:cNvPr>
              <p:cNvSpPr/>
              <p:nvPr/>
            </p:nvSpPr>
            <p:spPr>
              <a:xfrm rot="2643162">
                <a:off x="5866104" y="3722305"/>
                <a:ext cx="5228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7AA541E-89A0-D644-BB2D-BD68FEA2E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3162">
                <a:off x="5866104" y="3722305"/>
                <a:ext cx="522899" cy="646331"/>
              </a:xfrm>
              <a:prstGeom prst="rect">
                <a:avLst/>
              </a:prstGeom>
              <a:blipFill>
                <a:blip r:embed="rId10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800" smtClean="0"/>
              <a:t>5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6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800" smtClean="0"/>
              <a:t>6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D2AE9-AB5B-B74D-900B-F2429B0D4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/>
          <a:stretch/>
        </p:blipFill>
        <p:spPr>
          <a:xfrm>
            <a:off x="710350" y="1853973"/>
            <a:ext cx="4637314" cy="4122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B066B5-3D36-5D44-8AC9-557E363D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3" y="2139748"/>
            <a:ext cx="5347664" cy="3008061"/>
          </a:xfrm>
          <a:prstGeom prst="rect">
            <a:avLst/>
          </a:prstGeom>
        </p:spPr>
      </p:pic>
      <p:sp>
        <p:nvSpPr>
          <p:cNvPr id="8" name="Google Shape;151;p18">
            <a:extLst>
              <a:ext uri="{FF2B5EF4-FFF2-40B4-BE49-F238E27FC236}">
                <a16:creationId xmlns:a16="http://schemas.microsoft.com/office/drawing/2014/main" id="{B14FBEBC-1EF0-1147-BC5C-D9817862E7A5}"/>
              </a:ext>
            </a:extLst>
          </p:cNvPr>
          <p:cNvSpPr txBox="1"/>
          <p:nvPr/>
        </p:nvSpPr>
        <p:spPr>
          <a:xfrm>
            <a:off x="3250422" y="5973723"/>
            <a:ext cx="54154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Tracking Puck - Inertial Reference Frame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24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707975" y="5976609"/>
                <a:ext cx="49026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Finding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 - Inertial Reference Frame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75" y="5976609"/>
                <a:ext cx="4902625" cy="461665"/>
              </a:xfrm>
              <a:prstGeom prst="rect">
                <a:avLst/>
              </a:prstGeom>
              <a:blipFill>
                <a:blip r:embed="rId3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800" smtClean="0"/>
              <a:t>7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B066B5-3D36-5D44-8AC9-557E363D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3" y="2139748"/>
            <a:ext cx="5347664" cy="300806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629B80D-3080-F544-88AD-6E425A1C2B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4" b="3960"/>
          <a:stretch/>
        </p:blipFill>
        <p:spPr>
          <a:xfrm>
            <a:off x="331667" y="1876253"/>
            <a:ext cx="4904362" cy="41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56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800" smtClean="0"/>
              <a:t>8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699713-BE58-3342-8398-1ACAFE66A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1"/>
          <a:stretch/>
        </p:blipFill>
        <p:spPr>
          <a:xfrm>
            <a:off x="7164652" y="1962830"/>
            <a:ext cx="4834647" cy="429453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B315034-1E03-3A4F-A8C6-7DE6FC28B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3" y="2025632"/>
            <a:ext cx="6106886" cy="34351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36B792-6CFF-C04C-9DC0-EA4F541A75C5}"/>
              </a:ext>
            </a:extLst>
          </p:cNvPr>
          <p:cNvSpPr/>
          <p:nvPr/>
        </p:nvSpPr>
        <p:spPr>
          <a:xfrm>
            <a:off x="1156834" y="6001940"/>
            <a:ext cx="445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Tracking Puck - Non-Inertial Reference Frame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0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60" y="1206230"/>
            <a:ext cx="4902740" cy="4902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0" y="1274323"/>
            <a:ext cx="4834647" cy="48346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764049-C92A-BD4C-A39F-3034545D1F65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A53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4A06F-9CC2-254E-9411-026E79B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+mn-lt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790" y="5985221"/>
            <a:ext cx="5136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Non-Inertial Reference Frame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7877" y="5985221"/>
            <a:ext cx="379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Inertial Reference Frame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D3D0-823D-B44A-BE9B-7F29B1B5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109F-DB82-D045-A4B9-057F34553D51}" type="slidenum">
              <a:rPr lang="en-US" sz="1800" smtClean="0"/>
              <a:t>9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39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423</Words>
  <Application>Microsoft Macintosh PowerPoint</Application>
  <PresentationFormat>Widescreen</PresentationFormat>
  <Paragraphs>149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Motion  in  Different Reference Frames</vt:lpstr>
      <vt:lpstr>Introduction</vt:lpstr>
      <vt:lpstr>Goal</vt:lpstr>
      <vt:lpstr>Setup</vt:lpstr>
      <vt:lpstr>Setup</vt:lpstr>
      <vt:lpstr>Data</vt:lpstr>
      <vt:lpstr>Data</vt:lpstr>
      <vt:lpstr>Data</vt:lpstr>
      <vt:lpstr>Data</vt:lpstr>
      <vt:lpstr>Data Analysis</vt:lpstr>
      <vt:lpstr>Theory</vt:lpstr>
      <vt:lpstr>Theory</vt:lpstr>
      <vt:lpstr>Theory</vt:lpstr>
      <vt:lpstr>Results: Trial One</vt:lpstr>
      <vt:lpstr>Results: Trial One</vt:lpstr>
      <vt:lpstr>Results: Trial Two</vt:lpstr>
      <vt:lpstr>Results: Trial Two</vt:lpstr>
      <vt:lpstr>Results</vt:lpstr>
      <vt:lpstr>Possible Sources of Error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Deceleration of an Automobile</dc:title>
  <dc:creator>Eddie Murphy</dc:creator>
  <cp:lastModifiedBy>Eddie Murphy</cp:lastModifiedBy>
  <cp:revision>1060</cp:revision>
  <cp:lastPrinted>2018-03-07T20:30:31Z</cp:lastPrinted>
  <dcterms:created xsi:type="dcterms:W3CDTF">2018-02-13T01:46:00Z</dcterms:created>
  <dcterms:modified xsi:type="dcterms:W3CDTF">2019-10-16T03:33:08Z</dcterms:modified>
</cp:coreProperties>
</file>